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6"/>
  </p:notesMasterIdLst>
  <p:handoutMasterIdLst>
    <p:handoutMasterId r:id="rId17"/>
  </p:handoutMasterIdLst>
  <p:sldIdLst>
    <p:sldId id="393" r:id="rId2"/>
    <p:sldId id="384" r:id="rId3"/>
    <p:sldId id="395" r:id="rId4"/>
    <p:sldId id="396" r:id="rId5"/>
    <p:sldId id="398" r:id="rId6"/>
    <p:sldId id="399" r:id="rId7"/>
    <p:sldId id="400" r:id="rId8"/>
    <p:sldId id="401" r:id="rId9"/>
    <p:sldId id="403" r:id="rId10"/>
    <p:sldId id="406" r:id="rId11"/>
    <p:sldId id="407" r:id="rId12"/>
    <p:sldId id="409" r:id="rId13"/>
    <p:sldId id="40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1181AE"/>
    <a:srgbClr val="660066"/>
    <a:srgbClr val="F7941D"/>
    <a:srgbClr val="E39F1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 autoAdjust="0"/>
    <p:restoredTop sz="89779" autoAdjust="0"/>
  </p:normalViewPr>
  <p:slideViewPr>
    <p:cSldViewPr>
      <p:cViewPr varScale="1">
        <p:scale>
          <a:sx n="81" d="100"/>
          <a:sy n="81" d="100"/>
        </p:scale>
        <p:origin x="1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95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2D058-9647-498D-80EE-CE627AFC868E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E2FA5-B3E2-4FD0-82DC-30615C514B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0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8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safely remove this slide. This slide</a:t>
            </a:r>
            <a:r>
              <a:rPr lang="en-US" baseline="0" dirty="0"/>
              <a:t> design was provided by SlideModel.com – You can download more templates, shapes and elements for PowerPoint from </a:t>
            </a:r>
            <a:r>
              <a:rPr lang="en-US" dirty="0">
                <a:hlinkClick r:id="rId3"/>
              </a:rPr>
              <a:t>http://slidemodel.com/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95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273050"/>
            <a:ext cx="4011084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4" y="1435103"/>
            <a:ext cx="4011084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22" indent="0">
              <a:buNone/>
              <a:defRPr sz="3732"/>
            </a:lvl2pPr>
            <a:lvl3pPr marL="1218845" indent="0">
              <a:buNone/>
              <a:defRPr sz="3199"/>
            </a:lvl3pPr>
            <a:lvl4pPr marL="1828267" indent="0">
              <a:buNone/>
              <a:defRPr sz="2666"/>
            </a:lvl4pPr>
            <a:lvl5pPr marL="2437689" indent="0">
              <a:buNone/>
              <a:defRPr sz="2666"/>
            </a:lvl5pPr>
            <a:lvl6pPr marL="3047111" indent="0">
              <a:buNone/>
              <a:defRPr sz="2666"/>
            </a:lvl6pPr>
            <a:lvl7pPr marL="3656534" indent="0">
              <a:buNone/>
              <a:defRPr sz="2666"/>
            </a:lvl7pPr>
            <a:lvl8pPr marL="4265955" indent="0">
              <a:buNone/>
              <a:defRPr sz="2666"/>
            </a:lvl8pPr>
            <a:lvl9pPr marL="4875378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40"/>
            <a:ext cx="7315200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22" indent="0">
              <a:buNone/>
              <a:defRPr sz="1600"/>
            </a:lvl2pPr>
            <a:lvl3pPr marL="1218845" indent="0">
              <a:buNone/>
              <a:defRPr sz="1333"/>
            </a:lvl3pPr>
            <a:lvl4pPr marL="1828267" indent="0">
              <a:buNone/>
              <a:defRPr sz="1200"/>
            </a:lvl4pPr>
            <a:lvl5pPr marL="2437689" indent="0">
              <a:buNone/>
              <a:defRPr sz="1200"/>
            </a:lvl5pPr>
            <a:lvl6pPr marL="3047111" indent="0">
              <a:buNone/>
              <a:defRPr sz="1200"/>
            </a:lvl6pPr>
            <a:lvl7pPr marL="3656534" indent="0">
              <a:buNone/>
              <a:defRPr sz="1200"/>
            </a:lvl7pPr>
            <a:lvl8pPr marL="4265955" indent="0">
              <a:buNone/>
              <a:defRPr sz="1200"/>
            </a:lvl8pPr>
            <a:lvl9pPr marL="48753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2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0" y="6356354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 smtClean="0"/>
              <a:pPr/>
              <a:t>‹nº›</a:t>
            </a:fld>
            <a:endParaRPr lang="es-UY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8/9/2021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‹nº›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1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22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4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6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689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11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5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95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37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22" indent="0">
              <a:buNone/>
              <a:defRPr sz="2666" b="1"/>
            </a:lvl2pPr>
            <a:lvl3pPr marL="1218845" indent="0">
              <a:buNone/>
              <a:defRPr sz="2399" b="1"/>
            </a:lvl3pPr>
            <a:lvl4pPr marL="1828267" indent="0">
              <a:buNone/>
              <a:defRPr sz="2133" b="1"/>
            </a:lvl4pPr>
            <a:lvl5pPr marL="2437689" indent="0">
              <a:buNone/>
              <a:defRPr sz="2133" b="1"/>
            </a:lvl5pPr>
            <a:lvl6pPr marL="3047111" indent="0">
              <a:buNone/>
              <a:defRPr sz="2133" b="1"/>
            </a:lvl6pPr>
            <a:lvl7pPr marL="3656534" indent="0">
              <a:buNone/>
              <a:defRPr sz="2133" b="1"/>
            </a:lvl7pPr>
            <a:lvl8pPr marL="4265955" indent="0">
              <a:buNone/>
              <a:defRPr sz="2133" b="1"/>
            </a:lvl8pPr>
            <a:lvl9pPr marL="48753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6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8/9/2021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2" y="6356353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95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95"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9" r:id="rId10"/>
    <p:sldLayoutId id="2147483760" r:id="rId11"/>
    <p:sldLayoutId id="2147483761" r:id="rId12"/>
    <p:sldLayoutId id="2147483762" r:id="rId13"/>
    <p:sldLayoutId id="2147483765" r:id="rId14"/>
    <p:sldLayoutId id="2147483768" r:id="rId15"/>
    <p:sldLayoutId id="2147484110" r:id="rId16"/>
  </p:sldLayoutIdLst>
  <p:txStyles>
    <p:titleStyle>
      <a:lvl1pPr algn="l" defTabSz="121884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67" indent="-457067" algn="l" defTabSz="121884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311" indent="-380889" algn="l" defTabSz="121884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55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79" indent="-304712" algn="l" defTabSz="121884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400" indent="-304712" algn="l" defTabSz="121884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822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244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666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089" indent="-304712" algn="l" defTabSz="1218845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22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4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67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89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111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534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955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378" algn="l" defTabSz="121884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9800" y="2472889"/>
            <a:ext cx="10668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highlight>
                  <a:srgbClr val="C0C0C0"/>
                </a:highlight>
                <a:latin typeface="Amasis MT Pro Black" panose="020B0604020202020204" pitchFamily="18" charset="0"/>
              </a:rPr>
              <a:t>SGAS</a:t>
            </a:r>
            <a:r>
              <a:rPr lang="en-US" sz="3200" b="1" dirty="0">
                <a:highlight>
                  <a:srgbClr val="C0C0C0"/>
                </a:highlight>
                <a:latin typeface="Arial Rounded MT Bold" panose="020F0704030504030204" pitchFamily="34" charset="0"/>
              </a:rPr>
              <a:t> – </a:t>
            </a:r>
            <a:r>
              <a:rPr lang="pt-PT" sz="3200" b="1" dirty="0">
                <a:highlight>
                  <a:srgbClr val="C0C0C0"/>
                </a:highlight>
                <a:latin typeface="Bauhaus 93" panose="04030905020B02020C02" pitchFamily="82" charset="0"/>
              </a:rPr>
              <a:t>Sistema de Gestão de Assistência Técnica</a:t>
            </a:r>
          </a:p>
          <a:p>
            <a:pPr algn="ctr"/>
            <a:r>
              <a:rPr lang="en-US" sz="3200" b="1" dirty="0" err="1">
                <a:highlight>
                  <a:srgbClr val="C0C0C0"/>
                </a:highlight>
                <a:latin typeface="Bauhaus 93" panose="04030905020B02020C02" pitchFamily="82" charset="0"/>
              </a:rPr>
              <a:t>dentes</a:t>
            </a:r>
            <a:endParaRPr lang="pt-PT" sz="3200" b="1" dirty="0">
              <a:highlight>
                <a:srgbClr val="C0C0C0"/>
              </a:highlight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05023" y="5053364"/>
            <a:ext cx="1295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highlight>
                  <a:srgbClr val="C0C0C0"/>
                </a:highlight>
                <a:latin typeface="Arial Rounded MT Bold" panose="020F0704030504030204" pitchFamily="34" charset="0"/>
              </a:rPr>
              <a:t>Autor</a:t>
            </a:r>
            <a:r>
              <a:rPr lang="en-US" sz="3200" dirty="0">
                <a:latin typeface="Arial Rounded MT Bold" panose="020F0704030504030204" pitchFamily="34" charset="0"/>
              </a:rPr>
              <a:t>:</a:t>
            </a:r>
            <a:endParaRPr lang="pt-PT" sz="32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0344" y="4968389"/>
            <a:ext cx="2089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C0C0C0"/>
                </a:highlight>
                <a:latin typeface="Arial Rounded MT Bold" panose="020F0704030504030204" pitchFamily="34" charset="0"/>
              </a:rPr>
              <a:t>Supervisor</a:t>
            </a:r>
            <a:endParaRPr lang="pt-PT" dirty="0">
              <a:highlight>
                <a:srgbClr val="C0C0C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2603" y="5715000"/>
            <a:ext cx="3220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3200" b="1" dirty="0">
                <a:highlight>
                  <a:srgbClr val="C0C0C0"/>
                </a:highlight>
                <a:latin typeface="Arial Rounded MT Bold" panose="020F0704030504030204" pitchFamily="34" charset="0"/>
              </a:rPr>
              <a:t>Anisio</a:t>
            </a:r>
            <a:r>
              <a:rPr lang="pt-PT" b="1" dirty="0">
                <a:highlight>
                  <a:srgbClr val="C0C0C0"/>
                </a:highlight>
                <a:latin typeface="Arial Rounded MT Bold" panose="020F0704030504030204" pitchFamily="34" charset="0"/>
              </a:rPr>
              <a:t> Almiro Bule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48800" y="5361056"/>
            <a:ext cx="23337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highlight>
                  <a:srgbClr val="C0C0C0"/>
                </a:highlight>
                <a:latin typeface="Arial Rounded MT Bold" panose="020F0704030504030204" pitchFamily="34" charset="0"/>
              </a:rPr>
              <a:t>dr.</a:t>
            </a:r>
          </a:p>
          <a:p>
            <a:pPr algn="ctr"/>
            <a:r>
              <a:rPr lang="en-US" sz="2800" b="1" dirty="0">
                <a:highlight>
                  <a:srgbClr val="C0C0C0"/>
                </a:highlight>
                <a:latin typeface="Arial Rounded MT Bold" panose="020F0704030504030204" pitchFamily="34" charset="0"/>
              </a:rPr>
              <a:t> </a:t>
            </a:r>
            <a:r>
              <a:rPr lang="pt-PT" sz="2800" b="1" dirty="0">
                <a:solidFill>
                  <a:schemeClr val="tx1"/>
                </a:solidFill>
                <a:effectLst/>
                <a:highlight>
                  <a:srgbClr val="C0C0C0"/>
                </a:highlight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Jordão Uache</a:t>
            </a:r>
            <a:endParaRPr lang="pt-PT" sz="2800" b="1" dirty="0">
              <a:highlight>
                <a:srgbClr val="C0C0C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96200" y="6315163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20-08-2021</a:t>
            </a:r>
            <a:endParaRPr lang="pt-PT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8600"/>
            <a:ext cx="2667000" cy="21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1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Solução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proposta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19B32D-2E11-4759-A85B-55C19AF5A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2168" y="1295400"/>
            <a:ext cx="11167663" cy="482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12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Conclusão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320731"/>
            <a:ext cx="106680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1800" dirty="0">
                <a:latin typeface="Arial Rounded MT Bold" panose="020F0704030504030204" pitchFamily="34" charset="0"/>
              </a:rPr>
              <a:t>A realização do presente trabalho permitiu observar a execução das funções do sector de produção ( departamento técnico) bem como gestão das assistências, permitindo um melhor planeamento baseando-se nos históricos de incidentes já registado por eles. </a:t>
            </a:r>
          </a:p>
          <a:p>
            <a:pPr algn="just"/>
            <a:endParaRPr lang="en-US" sz="1800" dirty="0">
              <a:latin typeface="Arial Rounded MT Bold" panose="020F0704030504030204" pitchFamily="34" charset="0"/>
            </a:endParaRPr>
          </a:p>
          <a:p>
            <a:pPr algn="just"/>
            <a:r>
              <a:rPr lang="pt-PT" sz="1800" dirty="0">
                <a:latin typeface="Arial Rounded MT Bold" panose="020F0704030504030204" pitchFamily="34" charset="0"/>
              </a:rPr>
              <a:t>Com o desenvolvimento do protótipo é possível verificar uma abordagem fundamentalmente centrada na visualização da informação, cujo traz benefícios no modo que a informação é visualizada pelos operadores, técnicos de diferentes áreas e principalmente pelo quadro de gestão, oferecendo uma precisão nos relatórios e agilidade na busca de informações no momento das decisões.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3078129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Recomendações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320731"/>
            <a:ext cx="1066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sz="20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BC267E-197A-49FF-AB81-E8CC45DB25CB}"/>
              </a:ext>
            </a:extLst>
          </p:cNvPr>
          <p:cNvSpPr txBox="1"/>
          <p:nvPr/>
        </p:nvSpPr>
        <p:spPr>
          <a:xfrm>
            <a:off x="609600" y="1539143"/>
            <a:ext cx="11277600" cy="280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dirty="0">
                <a:latin typeface="Arial Rounded MT Bold" panose="020F0704030504030204" pitchFamily="34" charset="0"/>
              </a:rPr>
              <a:t>•	A implementação do sistema proposto no ambiente de trabalho da Itec.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Arial Rounded MT Bold" panose="020F0704030504030204" pitchFamily="34" charset="0"/>
              </a:rPr>
              <a:t>•	Formação de todos intervenientes do processo sobre o uso da aplicação.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Arial Rounded MT Bold" panose="020F0704030504030204" pitchFamily="34" charset="0"/>
              </a:rPr>
              <a:t>•	Independentemente do estado de evolução da empresa deve-se adequar a aplicação as suas necessidades; </a:t>
            </a:r>
          </a:p>
          <a:p>
            <a:pPr>
              <a:lnSpc>
                <a:spcPct val="150000"/>
              </a:lnSpc>
            </a:pPr>
            <a:r>
              <a:rPr lang="pt-PT" sz="2000" dirty="0">
                <a:latin typeface="Arial Rounded MT Bold" panose="020F0704030504030204" pitchFamily="34" charset="0"/>
              </a:rPr>
              <a:t>•	A massificação do uso da informação disponível através da aplicação com vista a enriquecê-la. </a:t>
            </a:r>
          </a:p>
        </p:txBody>
      </p:sp>
    </p:spTree>
    <p:extLst>
      <p:ext uri="{BB962C8B-B14F-4D97-AF65-F5344CB8AC3E}">
        <p14:creationId xmlns:p14="http://schemas.microsoft.com/office/powerpoint/2010/main" val="3837517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0" y="3429000"/>
            <a:ext cx="1337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Obrigado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891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94232" y="2598721"/>
            <a:ext cx="48511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Obrigado</a:t>
            </a:r>
            <a:endParaRPr lang="pt-PT" sz="8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3618" y="72553"/>
            <a:ext cx="10972801" cy="715961"/>
          </a:xfrm>
        </p:spPr>
        <p:txBody>
          <a:bodyPr/>
          <a:lstStyle/>
          <a:p>
            <a:r>
              <a:rPr lang="en-US" b="1" dirty="0" err="1">
                <a:latin typeface="Arial Rounded MT Bold" panose="020F0704030504030204" pitchFamily="34" charset="0"/>
              </a:rPr>
              <a:t>Sumário</a:t>
            </a:r>
            <a:endParaRPr lang="pt-PT" b="1" dirty="0">
              <a:latin typeface="Arial Rounded MT Bold" panose="020F0704030504030204" pitchFamily="34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44566" y="942578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122" name="Rounded Rectangle 12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1020536" y="984522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Contextualização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244566" y="1525695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182" name="Rounded Rectangle 18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85" name="Rectangle 184"/>
          <p:cNvSpPr/>
          <p:nvPr/>
        </p:nvSpPr>
        <p:spPr>
          <a:xfrm>
            <a:off x="983565" y="1573720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Definição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do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problema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86" name="Group 185"/>
          <p:cNvGrpSpPr/>
          <p:nvPr/>
        </p:nvGrpSpPr>
        <p:grpSpPr>
          <a:xfrm>
            <a:off x="244566" y="2091151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187" name="Rounded Rectangle 186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983565" y="2130358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Objectivo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Geral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e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Específicos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244566" y="2650840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192" name="Rounded Rectangle 19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983565" y="2686996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Metodologia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de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Investigação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244566" y="3208941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197" name="Rounded Rectangle 196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Rounded Rectangle 197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Rounded Rectangle 198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00" name="Rectangle 199"/>
          <p:cNvSpPr/>
          <p:nvPr/>
        </p:nvSpPr>
        <p:spPr>
          <a:xfrm>
            <a:off x="983565" y="3245097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Metodologia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de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desenvolvimento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244566" y="3756635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202" name="Rounded Rectangle 20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Rounded Rectangle 203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205" name="Rectangle 204"/>
          <p:cNvSpPr/>
          <p:nvPr/>
        </p:nvSpPr>
        <p:spPr>
          <a:xfrm>
            <a:off x="983565" y="3792791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Ferramentas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e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Tecnologias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grpSp>
        <p:nvGrpSpPr>
          <p:cNvPr id="206" name="Group 205"/>
          <p:cNvGrpSpPr/>
          <p:nvPr/>
        </p:nvGrpSpPr>
        <p:grpSpPr>
          <a:xfrm>
            <a:off x="233680" y="4304329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207" name="Rounded Rectangle 206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</p:grpSp>
      <p:sp>
        <p:nvSpPr>
          <p:cNvPr id="210" name="Rectangle 209"/>
          <p:cNvSpPr/>
          <p:nvPr/>
        </p:nvSpPr>
        <p:spPr>
          <a:xfrm>
            <a:off x="972679" y="4340485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Descrição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do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modelo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actual</a:t>
            </a:r>
          </a:p>
        </p:txBody>
      </p:sp>
      <p:grpSp>
        <p:nvGrpSpPr>
          <p:cNvPr id="211" name="Group 210"/>
          <p:cNvGrpSpPr/>
          <p:nvPr/>
        </p:nvGrpSpPr>
        <p:grpSpPr>
          <a:xfrm>
            <a:off x="233680" y="4826275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212" name="Rounded Rectangle 21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  <p:sp>
        <p:nvSpPr>
          <p:cNvPr id="215" name="Rectangle 214"/>
          <p:cNvSpPr/>
          <p:nvPr/>
        </p:nvSpPr>
        <p:spPr>
          <a:xfrm>
            <a:off x="972679" y="4862431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Solução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proposta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233680" y="5385964"/>
            <a:ext cx="990600" cy="494609"/>
            <a:chOff x="1626919" y="3550722"/>
            <a:chExt cx="1425040" cy="808512"/>
          </a:xfrm>
          <a:solidFill>
            <a:srgbClr val="00B050"/>
          </a:solidFill>
        </p:grpSpPr>
        <p:sp>
          <p:nvSpPr>
            <p:cNvPr id="217" name="Rounded Rectangle 216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1626919" y="3550723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1935678" y="3550722"/>
              <a:ext cx="807523" cy="80752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220" name="Rectangle 219"/>
          <p:cNvSpPr/>
          <p:nvPr/>
        </p:nvSpPr>
        <p:spPr>
          <a:xfrm>
            <a:off x="972679" y="5422120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Conclusão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e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Recomendações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152401" y="5952340"/>
            <a:ext cx="1039223" cy="495214"/>
            <a:chOff x="1556972" y="3549733"/>
            <a:chExt cx="1494987" cy="809501"/>
          </a:xfrm>
          <a:solidFill>
            <a:srgbClr val="00B050"/>
          </a:solidFill>
        </p:grpSpPr>
        <p:sp>
          <p:nvSpPr>
            <p:cNvPr id="222" name="Rounded Rectangle 221"/>
            <p:cNvSpPr/>
            <p:nvPr/>
          </p:nvSpPr>
          <p:spPr>
            <a:xfrm>
              <a:off x="2256312" y="4062352"/>
              <a:ext cx="795647" cy="29688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1556972" y="3549733"/>
              <a:ext cx="865596" cy="297872"/>
            </a:xfrm>
            <a:prstGeom prst="roundRect">
              <a:avLst>
                <a:gd name="adj" fmla="val 281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spc="-1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1689558" y="3550722"/>
              <a:ext cx="1053642" cy="8075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spc="-15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225" name="Rectangle 224"/>
          <p:cNvSpPr/>
          <p:nvPr/>
        </p:nvSpPr>
        <p:spPr>
          <a:xfrm>
            <a:off x="940022" y="5989101"/>
            <a:ext cx="8492576" cy="469406"/>
          </a:xfrm>
          <a:prstGeom prst="rect">
            <a:avLst/>
          </a:prstGeom>
          <a:gradFill>
            <a:gsLst>
              <a:gs pos="37000">
                <a:schemeClr val="bg1">
                  <a:lumMod val="75000"/>
                  <a:alpha val="31000"/>
                </a:schemeClr>
              </a:gs>
              <a:gs pos="5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Referências</a:t>
            </a:r>
            <a:r>
              <a:rPr lang="en-US" sz="1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bibliográficas</a:t>
            </a:r>
            <a:endParaRPr lang="en-US" sz="18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30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85" grpId="0" animBg="1"/>
      <p:bldP spid="190" grpId="0" animBg="1"/>
      <p:bldP spid="195" grpId="0" animBg="1"/>
      <p:bldP spid="200" grpId="0" animBg="1"/>
      <p:bldP spid="205" grpId="0" animBg="1"/>
      <p:bldP spid="210" grpId="0" animBg="1"/>
      <p:bldP spid="215" grpId="0" animBg="1"/>
      <p:bldP spid="220" grpId="0" animBg="1"/>
      <p:bldP spid="2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7613"/>
            <a:ext cx="10972801" cy="71596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Contextualização</a:t>
            </a:r>
            <a:br>
              <a:rPr lang="en-US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190501"/>
            <a:ext cx="1158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PT" sz="2800" dirty="0">
                <a:latin typeface="Arial Rounded MT Bold" panose="020F0704030504030204" pitchFamily="34" charset="0"/>
              </a:rPr>
              <a:t>Atualmente, o mundo vive na era da informação, exigindo que as organizações tenham uma eficiente gestão estratégica, facilitada pela utilização de meios inteligentes que são disponibilizados pela Tecnologia de Informação (TI) e pelos Sistemas de Informação (SI). A utilização da Tecnologia da Informação é essencial para a transformação das organizações, sendo necessário, portanto, investir em inovações tecnológicas, utilizar sistemas de informações e o conhecimento como recurso estratégico </a:t>
            </a:r>
            <a:r>
              <a:rPr lang="pt-PT" sz="2800" dirty="0" err="1">
                <a:latin typeface="Arial Rounded MT Bold" panose="020F0704030504030204" pitchFamily="34" charset="0"/>
              </a:rPr>
              <a:t>Spagnolo</a:t>
            </a:r>
            <a:r>
              <a:rPr lang="pt-PT" sz="2800" dirty="0">
                <a:latin typeface="Arial Rounded MT Bold" panose="020F0704030504030204" pitchFamily="34" charset="0"/>
              </a:rPr>
              <a:t> F. </a:t>
            </a:r>
            <a:r>
              <a:rPr lang="pt-PT" sz="2800" dirty="0" err="1">
                <a:latin typeface="Arial Rounded MT Bold" panose="020F0704030504030204" pitchFamily="34" charset="0"/>
              </a:rPr>
              <a:t>et</a:t>
            </a:r>
            <a:r>
              <a:rPr lang="pt-PT" sz="2800" dirty="0">
                <a:latin typeface="Arial Rounded MT Bold" panose="020F0704030504030204" pitchFamily="34" charset="0"/>
              </a:rPr>
              <a:t> al. (2017). </a:t>
            </a:r>
          </a:p>
        </p:txBody>
      </p:sp>
    </p:spTree>
    <p:extLst>
      <p:ext uri="{BB962C8B-B14F-4D97-AF65-F5344CB8AC3E}">
        <p14:creationId xmlns:p14="http://schemas.microsoft.com/office/powerpoint/2010/main" val="412624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Definição</a:t>
            </a:r>
            <a:r>
              <a:rPr lang="en-US" dirty="0">
                <a:latin typeface="Arial Rounded MT Bold" panose="020F0704030504030204" pitchFamily="34" charset="0"/>
              </a:rPr>
              <a:t> do </a:t>
            </a:r>
            <a:r>
              <a:rPr lang="en-US" dirty="0" err="1">
                <a:latin typeface="Arial Rounded MT Bold" panose="020F0704030504030204" pitchFamily="34" charset="0"/>
              </a:rPr>
              <a:t>problema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1143000"/>
            <a:ext cx="113538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PT" sz="2000" dirty="0">
                <a:latin typeface="Arial Rounded MT Bold" panose="020F0704030504030204" pitchFamily="34" charset="0"/>
                <a:cs typeface="Arial" panose="020B0604020202020204" pitchFamily="34" charset="0"/>
              </a:rPr>
              <a:t>A Itec Solutions é uma empresa que actua na área informática, no fornecimento de máquinas fotocopiadoras, softwares e sistemas de telecomunicações. Para todos equipamentos que são fornecidos aos clientes, estabelece-se um contracto de modo a assisti-los, provendo serviços de manutenção de rotina e peças para a sua reparação. </a:t>
            </a:r>
          </a:p>
          <a:p>
            <a:pPr algn="just"/>
            <a:endParaRPr lang="pt-PT" sz="2000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pPr algn="just"/>
            <a:r>
              <a:rPr lang="pt-PT" dirty="0">
                <a:latin typeface="Arial Rounded MT Bold" panose="020F0704030504030204" pitchFamily="34" charset="0"/>
                <a:cs typeface="Arial" panose="020B0604020202020204" pitchFamily="34" charset="0"/>
              </a:rPr>
              <a:t>Todas as solicitações para assistência são feitas a partir de linhas telefónicas, email ou envio de notificações por </a:t>
            </a:r>
            <a:r>
              <a:rPr lang="pt-PT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whatsapp</a:t>
            </a:r>
            <a:r>
              <a:rPr lang="pt-PT" dirty="0">
                <a:latin typeface="Arial Rounded MT Bold" panose="020F0704030504030204" pitchFamily="34" charset="0"/>
                <a:cs typeface="Arial" panose="020B0604020202020204" pitchFamily="34" charset="0"/>
              </a:rPr>
              <a:t> numa central de atendimento aos pedidos. No entanto, este procedimento de gestão das solicitações apresenta-se ineficiente uma vez que existem vários canais de </a:t>
            </a:r>
            <a:r>
              <a:rPr lang="pt-PT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recepção</a:t>
            </a:r>
            <a:r>
              <a:rPr lang="pt-PT" dirty="0">
                <a:latin typeface="Arial Rounded MT Bold" panose="020F0704030504030204" pitchFamily="34" charset="0"/>
                <a:cs typeface="Arial" panose="020B0604020202020204" pitchFamily="34" charset="0"/>
              </a:rPr>
              <a:t> e tratamento dos pedidos que não se comunicam entre si e impossibilitando a obtenção de relatórios estatísticos fiáveis que poderiam ser uteis na tomada de decisão. </a:t>
            </a:r>
          </a:p>
          <a:p>
            <a:pPr algn="just"/>
            <a:endParaRPr lang="pt-PT" dirty="0">
              <a:latin typeface="Arial Rounded MT Bold" panose="020F0704030504030204" pitchFamily="34" charset="0"/>
            </a:endParaRPr>
          </a:p>
          <a:p>
            <a:pPr algn="just"/>
            <a:endParaRPr lang="pt-PT" dirty="0"/>
          </a:p>
        </p:txBody>
      </p:sp>
      <p:sp>
        <p:nvSpPr>
          <p:cNvPr id="122" name="Rectangle 121"/>
          <p:cNvSpPr/>
          <p:nvPr/>
        </p:nvSpPr>
        <p:spPr>
          <a:xfrm>
            <a:off x="493712" y="5870310"/>
            <a:ext cx="11204575" cy="75111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Definição</a:t>
            </a:r>
            <a:r>
              <a:rPr lang="en-US" dirty="0">
                <a:latin typeface="Arial Rounded MT Bold" panose="020F0704030504030204" pitchFamily="34" charset="0"/>
              </a:rPr>
              <a:t> do </a:t>
            </a:r>
            <a:r>
              <a:rPr lang="en-US" dirty="0" err="1">
                <a:latin typeface="Arial Rounded MT Bold" panose="020F0704030504030204" pitchFamily="34" charset="0"/>
              </a:rPr>
              <a:t>problema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1143000"/>
            <a:ext cx="1135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pt-PT" sz="20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064A23-F224-45C4-AD6D-CC8E43B9102B}"/>
              </a:ext>
            </a:extLst>
          </p:cNvPr>
          <p:cNvSpPr txBox="1"/>
          <p:nvPr/>
        </p:nvSpPr>
        <p:spPr>
          <a:xfrm>
            <a:off x="419100" y="1496943"/>
            <a:ext cx="113538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Arial Rounded MT Bold" panose="020F0704030504030204" pitchFamily="34" charset="0"/>
              </a:rPr>
              <a:t>Este processo tem dificultado o controle de processos e consequentemente os problemas tais como: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pt-PT" dirty="0">
                <a:latin typeface="Arial Rounded MT Bold" panose="020F0704030504030204" pitchFamily="34" charset="0"/>
              </a:rPr>
              <a:t>Ausência de um mecanismo de acompanhamento das solicitações, o que permitiria aos gestores verificarem o estado das solicitações;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pt-PT" dirty="0">
                <a:latin typeface="Arial Rounded MT Bold" panose="020F0704030504030204" pitchFamily="34" charset="0"/>
              </a:rPr>
              <a:t>Falta de procedimentos para definição de indicadores de desempenho dos técnicos que poderia ser medido através da quantidade de assistências resolvidas e o tempo de atendimento;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pt-PT" dirty="0">
                <a:latin typeface="Arial Rounded MT Bold" panose="020F0704030504030204" pitchFamily="34" charset="0"/>
              </a:rPr>
              <a:t>Dificuldade de obtenção de informação sobre o historial dos clientes;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pt-PT" dirty="0">
                <a:latin typeface="Arial Rounded MT Bold" panose="020F0704030504030204" pitchFamily="34" charset="0"/>
              </a:rPr>
              <a:t>Dificuldade de gerir a requisição de consumíveis e peças por cliente;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pt-PT" dirty="0">
              <a:latin typeface="Arial Rounded MT Bold" panose="020F0704030504030204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710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Objectivos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1143000"/>
            <a:ext cx="1135380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Arial Rounded MT Bold" panose="020F0704030504030204" pitchFamily="34" charset="0"/>
              </a:rPr>
              <a:t>Geral</a:t>
            </a:r>
          </a:p>
          <a:p>
            <a:pPr algn="just"/>
            <a:endParaRPr lang="en-US" sz="1800" dirty="0">
              <a:latin typeface="Arial Rounded MT Bold" panose="020F0704030504030204" pitchFamily="34" charset="0"/>
            </a:endParaRPr>
          </a:p>
          <a:p>
            <a:pPr algn="just"/>
            <a:r>
              <a:rPr lang="pt-PT" sz="1800" dirty="0">
                <a:latin typeface="Arial Rounded MT Bold" panose="020F0704030504030204" pitchFamily="34" charset="0"/>
              </a:rPr>
              <a:t>Desenvolver um protótipo de Gestão de Assistência Técnica para Itec Solutions</a:t>
            </a:r>
          </a:p>
          <a:p>
            <a:pPr algn="just"/>
            <a:endParaRPr lang="pt-PT" sz="1800" dirty="0">
              <a:latin typeface="Arial Rounded MT Bold" panose="020F0704030504030204" pitchFamily="34" charset="0"/>
            </a:endParaRPr>
          </a:p>
          <a:p>
            <a:pPr algn="just"/>
            <a:r>
              <a:rPr lang="pt-PT" sz="1800" dirty="0">
                <a:latin typeface="Arial Rounded MT Bold" panose="020F0704030504030204" pitchFamily="34" charset="0"/>
              </a:rPr>
              <a:t>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800" dirty="0">
                <a:latin typeface="Arial Rounded MT Bold" panose="020F0704030504030204" pitchFamily="34" charset="0"/>
              </a:rPr>
              <a:t>Específicos</a:t>
            </a:r>
          </a:p>
          <a:p>
            <a:endParaRPr lang="pt-PT" sz="1800" dirty="0"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PT" sz="1800" dirty="0">
                <a:latin typeface="Arial Rounded MT Bold" panose="020F0704030504030204" pitchFamily="34" charset="0"/>
              </a:rPr>
              <a:t>Analisar o modelo actual de Gestão de Assistência Técnica;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latin typeface="Arial Rounded MT Bold" panose="020F0704030504030204" pitchFamily="34" charset="0"/>
              </a:rPr>
              <a:t>Identificar os problemas </a:t>
            </a:r>
            <a:r>
              <a:rPr lang="pt-PT" sz="1800" dirty="0" err="1">
                <a:latin typeface="Arial Rounded MT Bold" panose="020F0704030504030204" pitchFamily="34" charset="0"/>
              </a:rPr>
              <a:t>actuais</a:t>
            </a:r>
            <a:r>
              <a:rPr lang="pt-PT" sz="1800" dirty="0">
                <a:latin typeface="Arial Rounded MT Bold" panose="020F070403050403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latin typeface="Arial Rounded MT Bold" panose="020F0704030504030204" pitchFamily="34" charset="0"/>
              </a:rPr>
              <a:t>Propor um modelo para Gestão de Assistência Técnica;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latin typeface="Arial Rounded MT Bold" panose="020F0704030504030204" pitchFamily="34" charset="0"/>
              </a:rPr>
              <a:t>Desenvolver um sistema de acordo como modelo proposto;</a:t>
            </a:r>
          </a:p>
          <a:p>
            <a:pPr>
              <a:lnSpc>
                <a:spcPct val="150000"/>
              </a:lnSpc>
            </a:pPr>
            <a:r>
              <a:rPr lang="pt-PT" sz="1800" dirty="0">
                <a:latin typeface="Arial Rounded MT Bold" panose="020F0704030504030204" pitchFamily="34" charset="0"/>
              </a:rPr>
              <a:t>Testar e implementar o sistema em ambiente de produção da Itec Solutions.</a:t>
            </a:r>
          </a:p>
          <a:p>
            <a:endParaRPr lang="pt-PT" sz="18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31256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Metodologia</a:t>
            </a:r>
            <a:r>
              <a:rPr lang="en-US" dirty="0">
                <a:latin typeface="Arial Rounded MT Bold" panose="020F0704030504030204" pitchFamily="34" charset="0"/>
              </a:rPr>
              <a:t> de </a:t>
            </a:r>
            <a:r>
              <a:rPr lang="en-US" dirty="0" err="1">
                <a:latin typeface="Arial Rounded MT Bold" panose="020F0704030504030204" pitchFamily="34" charset="0"/>
              </a:rPr>
              <a:t>Investigação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1143000"/>
            <a:ext cx="113538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Objectivos</a:t>
            </a:r>
            <a:r>
              <a:rPr lang="en-US" b="1" dirty="0"/>
              <a:t> da </a:t>
            </a:r>
            <a:r>
              <a:rPr lang="en-US" b="1" dirty="0" err="1"/>
              <a:t>Pesquisa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Objectivos</a:t>
            </a:r>
            <a:r>
              <a:rPr lang="en-US" b="1" dirty="0"/>
              <a:t> da </a:t>
            </a:r>
            <a:r>
              <a:rPr lang="en-US" b="1" dirty="0" err="1"/>
              <a:t>Pesquisa</a:t>
            </a:r>
            <a:endParaRPr lang="en-US" b="1" dirty="0"/>
          </a:p>
          <a:p>
            <a:r>
              <a:rPr lang="en-US" b="1" dirty="0" err="1"/>
              <a:t>Quantitativa</a:t>
            </a:r>
            <a:r>
              <a:rPr lang="en-US" b="1" dirty="0"/>
              <a:t> e </a:t>
            </a:r>
            <a:r>
              <a:rPr lang="en-US" b="1" dirty="0" err="1"/>
              <a:t>Qualidade</a:t>
            </a:r>
            <a:endParaRPr lang="en-US" b="1" dirty="0"/>
          </a:p>
          <a:p>
            <a:pPr algn="just"/>
            <a:endParaRPr lang="pt-PT" sz="1800" dirty="0">
              <a:latin typeface="Arial Rounded MT Bold" panose="020F0704030504030204" pitchFamily="34" charset="0"/>
            </a:endParaRPr>
          </a:p>
          <a:p>
            <a:pPr algn="just"/>
            <a:r>
              <a:rPr lang="pt-PT" sz="1800" dirty="0">
                <a:latin typeface="Arial Rounded MT Bold" panose="020F0704030504030204" pitchFamily="34" charset="0"/>
              </a:rPr>
              <a:t> </a:t>
            </a:r>
          </a:p>
          <a:p>
            <a:r>
              <a:rPr lang="pt-PT" b="1" dirty="0"/>
              <a:t>Técnicas de </a:t>
            </a:r>
            <a:r>
              <a:rPr lang="pt-PT" b="1" dirty="0" err="1"/>
              <a:t>colectas</a:t>
            </a:r>
            <a:r>
              <a:rPr lang="pt-PT" b="1" dirty="0"/>
              <a:t> de dados</a:t>
            </a:r>
            <a:endParaRPr lang="pt-P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b="1" dirty="0"/>
              <a:t>Pesquisa documental</a:t>
            </a:r>
            <a:endParaRPr lang="pt-PT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PT" b="1" dirty="0"/>
              <a:t>Entrevistas</a:t>
            </a:r>
            <a:endParaRPr lang="pt-PT" b="1" i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PT" b="1" dirty="0"/>
              <a:t>Questionários</a:t>
            </a:r>
            <a:endParaRPr lang="pt-PT" sz="18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>
              <a:latin typeface="Arial Rounded MT Bold" panose="020F0704030504030204" pitchFamily="34" charset="0"/>
            </a:endParaRPr>
          </a:p>
          <a:p>
            <a:pPr algn="just"/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414983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Metodologia</a:t>
            </a:r>
            <a:r>
              <a:rPr lang="en-US" dirty="0">
                <a:latin typeface="Arial Rounded MT Bold" panose="020F0704030504030204" pitchFamily="34" charset="0"/>
              </a:rPr>
              <a:t> de </a:t>
            </a:r>
            <a:r>
              <a:rPr lang="en-US" dirty="0" err="1">
                <a:latin typeface="Arial Rounded MT Bold" panose="020F0704030504030204" pitchFamily="34" charset="0"/>
              </a:rPr>
              <a:t>desenvolvimento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1219200"/>
            <a:ext cx="113538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000" dirty="0">
                <a:latin typeface="Arial Rounded MT Bold" panose="020F0704030504030204" pitchFamily="34" charset="0"/>
              </a:rPr>
              <a:t>Metodologia </a:t>
            </a:r>
            <a:r>
              <a:rPr lang="pt-PT" sz="2000" dirty="0" err="1">
                <a:latin typeface="Arial Rounded MT Bold" panose="020F0704030504030204" pitchFamily="34" charset="0"/>
              </a:rPr>
              <a:t>Rational</a:t>
            </a:r>
            <a:r>
              <a:rPr lang="pt-PT" sz="2000" dirty="0">
                <a:latin typeface="Arial Rounded MT Bold" panose="020F0704030504030204" pitchFamily="34" charset="0"/>
              </a:rPr>
              <a:t> </a:t>
            </a:r>
            <a:r>
              <a:rPr lang="pt-PT" sz="2000" dirty="0" err="1">
                <a:latin typeface="Arial Rounded MT Bold" panose="020F0704030504030204" pitchFamily="34" charset="0"/>
              </a:rPr>
              <a:t>Unified</a:t>
            </a:r>
            <a:r>
              <a:rPr lang="pt-PT" sz="2000" dirty="0">
                <a:latin typeface="Arial Rounded MT Bold" panose="020F0704030504030204" pitchFamily="34" charset="0"/>
              </a:rPr>
              <a:t> </a:t>
            </a:r>
            <a:r>
              <a:rPr lang="pt-PT" sz="2000" dirty="0" err="1">
                <a:latin typeface="Arial Rounded MT Bold" panose="020F0704030504030204" pitchFamily="34" charset="0"/>
              </a:rPr>
              <a:t>Process</a:t>
            </a:r>
            <a:r>
              <a:rPr lang="pt-PT" sz="2000" dirty="0">
                <a:latin typeface="Arial Rounded MT Bold" panose="020F0704030504030204" pitchFamily="34" charset="0"/>
              </a:rPr>
              <a:t> – RUP</a:t>
            </a:r>
          </a:p>
          <a:p>
            <a:pPr algn="just"/>
            <a:endParaRPr lang="pt-PT" sz="2000" dirty="0">
              <a:latin typeface="Arial Rounded MT Bold" panose="020F07040305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 Rounded MT Bold" panose="020F0704030504030204" pitchFamily="34" charset="0"/>
              </a:rPr>
              <a:t>Modelação</a:t>
            </a:r>
            <a:r>
              <a:rPr lang="en-US" sz="2000" dirty="0">
                <a:latin typeface="Arial Rounded MT Bold" panose="020F0704030504030204" pitchFamily="34" charset="0"/>
              </a:rPr>
              <a:t> do Sistema</a:t>
            </a:r>
          </a:p>
          <a:p>
            <a:pPr algn="just"/>
            <a:r>
              <a:rPr lang="en-US" sz="2000" dirty="0" err="1">
                <a:latin typeface="Arial Rounded MT Bold" panose="020F0704030504030204" pitchFamily="34" charset="0"/>
              </a:rPr>
              <a:t>Linguagem</a:t>
            </a:r>
            <a:r>
              <a:rPr lang="en-US" sz="2000" dirty="0">
                <a:latin typeface="Arial Rounded MT Bold" panose="020F0704030504030204" pitchFamily="34" charset="0"/>
              </a:rPr>
              <a:t> de </a:t>
            </a:r>
            <a:r>
              <a:rPr lang="en-US" sz="2000" dirty="0" err="1">
                <a:latin typeface="Arial Rounded MT Bold" panose="020F0704030504030204" pitchFamily="34" charset="0"/>
              </a:rPr>
              <a:t>modelação</a:t>
            </a:r>
            <a:endParaRPr lang="en-US" sz="2000" dirty="0">
              <a:latin typeface="Arial Rounded MT Bold" panose="020F0704030504030204" pitchFamily="34" charset="0"/>
            </a:endParaRPr>
          </a:p>
          <a:p>
            <a:pPr algn="just"/>
            <a:r>
              <a:rPr lang="pt-PT" b="1" dirty="0"/>
              <a:t>Ferramenta de modelação</a:t>
            </a:r>
            <a:endParaRPr lang="pt-PT" b="1" i="1" dirty="0"/>
          </a:p>
          <a:p>
            <a:pPr algn="just"/>
            <a:r>
              <a:rPr lang="pt-PT" b="1" dirty="0"/>
              <a:t>Linguagem de Programação</a:t>
            </a:r>
            <a:endParaRPr lang="pt-PT" dirty="0"/>
          </a:p>
          <a:p>
            <a:pPr algn="just"/>
            <a:r>
              <a:rPr lang="en-US" sz="2000" dirty="0">
                <a:latin typeface="Arial Rounded MT Bold" panose="020F0704030504030204" pitchFamily="34" charset="0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8976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7924799" cy="228602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Descrição</a:t>
            </a:r>
            <a:r>
              <a:rPr lang="en-US" dirty="0">
                <a:latin typeface="Arial Rounded MT Bold" panose="020F0704030504030204" pitchFamily="34" charset="0"/>
              </a:rPr>
              <a:t> do </a:t>
            </a:r>
            <a:r>
              <a:rPr lang="en-US" dirty="0" err="1">
                <a:latin typeface="Arial Rounded MT Bold" panose="020F0704030504030204" pitchFamily="34" charset="0"/>
              </a:rPr>
              <a:t>modelo</a:t>
            </a:r>
            <a:r>
              <a:rPr lang="en-US" dirty="0">
                <a:latin typeface="Arial Rounded MT Bold" panose="020F0704030504030204" pitchFamily="34" charset="0"/>
              </a:rPr>
              <a:t> actual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981200"/>
            <a:ext cx="5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A964EC-360D-46FB-83BB-807D15A8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1367268"/>
            <a:ext cx="10364098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3525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15051</TotalTime>
  <Words>687</Words>
  <Application>Microsoft Office PowerPoint</Application>
  <PresentationFormat>Ecrã Panorâmico</PresentationFormat>
  <Paragraphs>92</Paragraphs>
  <Slides>14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2" baseType="lpstr">
      <vt:lpstr>Amasis MT Pro Black</vt:lpstr>
      <vt:lpstr>Arial</vt:lpstr>
      <vt:lpstr>Arial Rounded MT Bold</vt:lpstr>
      <vt:lpstr>Bauhaus 93</vt:lpstr>
      <vt:lpstr>Calibri</vt:lpstr>
      <vt:lpstr>Garamond</vt:lpstr>
      <vt:lpstr>Wingdings</vt:lpstr>
      <vt:lpstr>7_Office Theme</vt:lpstr>
      <vt:lpstr>Apresentação do PowerPoint</vt:lpstr>
      <vt:lpstr>Sumário</vt:lpstr>
      <vt:lpstr>Contextualização </vt:lpstr>
      <vt:lpstr>Definição do problema</vt:lpstr>
      <vt:lpstr>Definição do problema</vt:lpstr>
      <vt:lpstr>Objectivos</vt:lpstr>
      <vt:lpstr>Metodologia de Investigação</vt:lpstr>
      <vt:lpstr>Metodologia de desenvolvimento</vt:lpstr>
      <vt:lpstr>Descrição do modelo actual</vt:lpstr>
      <vt:lpstr>Solução proposta</vt:lpstr>
      <vt:lpstr>Conclusão</vt:lpstr>
      <vt:lpstr>Recomendações</vt:lpstr>
      <vt:lpstr>Apresentação do PowerPoint</vt:lpstr>
      <vt:lpstr>Apresentação do PowerPoint</vt:lpstr>
    </vt:vector>
  </TitlesOfParts>
  <Manager>SlideModel</Manager>
  <Company>SlideModel</Company>
  <LinksUpToDate>false</LinksUpToDate>
  <SharedDoc>false</SharedDoc>
  <HyperlinkBase>http://slidemodel.com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Free PowerPoint Templates</dc:title>
  <dc:subject>Template</dc:subject>
  <dc:creator>SlideModel</dc:creator>
  <cp:keywords>PowerPoint, Free PowerPoint Templates, SlideModel, Presentations, Designs, Clipart</cp:keywords>
  <dc:description>Download This FREE PowerPoint Templates at http://slidemodel.com</dc:description>
  <cp:lastModifiedBy>Paulo Manjate</cp:lastModifiedBy>
  <cp:revision>223</cp:revision>
  <dcterms:created xsi:type="dcterms:W3CDTF">2013-09-12T13:05:01Z</dcterms:created>
  <dcterms:modified xsi:type="dcterms:W3CDTF">2021-08-09T21:59:43Z</dcterms:modified>
  <cp:category>Presentations, Business Presentations, Free PowerPoint Templates</cp:category>
  <cp:contentStatus>Template</cp:contentStatus>
</cp:coreProperties>
</file>